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3891200" cy="32918400"/>
  <p:notesSz cx="32099250" cy="43748325"/>
  <p:defaultTextStyle>
    <a:defPPr>
      <a:defRPr lang="en-US"/>
    </a:defPPr>
    <a:lvl1pPr algn="ctr" rtl="0" fontAlgn="base">
      <a:spcBef>
        <a:spcPct val="0"/>
      </a:spcBef>
      <a:spcAft>
        <a:spcPct val="0"/>
      </a:spcAft>
      <a:defRPr sz="8600" kern="1200">
        <a:solidFill>
          <a:schemeClr val="tx1"/>
        </a:solidFill>
        <a:latin typeface="Arial" charset="0"/>
        <a:ea typeface="+mn-ea"/>
        <a:cs typeface="+mn-cs"/>
      </a:defRPr>
    </a:lvl1pPr>
    <a:lvl2pPr marL="457200" algn="ctr" rtl="0" fontAlgn="base">
      <a:spcBef>
        <a:spcPct val="0"/>
      </a:spcBef>
      <a:spcAft>
        <a:spcPct val="0"/>
      </a:spcAft>
      <a:defRPr sz="8600" kern="1200">
        <a:solidFill>
          <a:schemeClr val="tx1"/>
        </a:solidFill>
        <a:latin typeface="Arial" charset="0"/>
        <a:ea typeface="+mn-ea"/>
        <a:cs typeface="+mn-cs"/>
      </a:defRPr>
    </a:lvl2pPr>
    <a:lvl3pPr marL="914400" algn="ctr" rtl="0" fontAlgn="base">
      <a:spcBef>
        <a:spcPct val="0"/>
      </a:spcBef>
      <a:spcAft>
        <a:spcPct val="0"/>
      </a:spcAft>
      <a:defRPr sz="8600" kern="1200">
        <a:solidFill>
          <a:schemeClr val="tx1"/>
        </a:solidFill>
        <a:latin typeface="Arial" charset="0"/>
        <a:ea typeface="+mn-ea"/>
        <a:cs typeface="+mn-cs"/>
      </a:defRPr>
    </a:lvl3pPr>
    <a:lvl4pPr marL="1371600" algn="ctr" rtl="0" fontAlgn="base">
      <a:spcBef>
        <a:spcPct val="0"/>
      </a:spcBef>
      <a:spcAft>
        <a:spcPct val="0"/>
      </a:spcAft>
      <a:defRPr sz="8600" kern="1200">
        <a:solidFill>
          <a:schemeClr val="tx1"/>
        </a:solidFill>
        <a:latin typeface="Arial" charset="0"/>
        <a:ea typeface="+mn-ea"/>
        <a:cs typeface="+mn-cs"/>
      </a:defRPr>
    </a:lvl4pPr>
    <a:lvl5pPr marL="1828800" algn="ctr" rtl="0" fontAlgn="base">
      <a:spcBef>
        <a:spcPct val="0"/>
      </a:spcBef>
      <a:spcAft>
        <a:spcPct val="0"/>
      </a:spcAft>
      <a:defRPr sz="8600" kern="1200">
        <a:solidFill>
          <a:schemeClr val="tx1"/>
        </a:solidFill>
        <a:latin typeface="Arial" charset="0"/>
        <a:ea typeface="+mn-ea"/>
        <a:cs typeface="+mn-cs"/>
      </a:defRPr>
    </a:lvl5pPr>
    <a:lvl6pPr marL="2286000" algn="l" defTabSz="914400" rtl="0" eaLnBrk="1" latinLnBrk="0" hangingPunct="1">
      <a:defRPr sz="8600" kern="1200">
        <a:solidFill>
          <a:schemeClr val="tx1"/>
        </a:solidFill>
        <a:latin typeface="Arial" charset="0"/>
        <a:ea typeface="+mn-ea"/>
        <a:cs typeface="+mn-cs"/>
      </a:defRPr>
    </a:lvl6pPr>
    <a:lvl7pPr marL="2743200" algn="l" defTabSz="914400" rtl="0" eaLnBrk="1" latinLnBrk="0" hangingPunct="1">
      <a:defRPr sz="8600" kern="1200">
        <a:solidFill>
          <a:schemeClr val="tx1"/>
        </a:solidFill>
        <a:latin typeface="Arial" charset="0"/>
        <a:ea typeface="+mn-ea"/>
        <a:cs typeface="+mn-cs"/>
      </a:defRPr>
    </a:lvl7pPr>
    <a:lvl8pPr marL="3200400" algn="l" defTabSz="914400" rtl="0" eaLnBrk="1" latinLnBrk="0" hangingPunct="1">
      <a:defRPr sz="8600" kern="1200">
        <a:solidFill>
          <a:schemeClr val="tx1"/>
        </a:solidFill>
        <a:latin typeface="Arial" charset="0"/>
        <a:ea typeface="+mn-ea"/>
        <a:cs typeface="+mn-cs"/>
      </a:defRPr>
    </a:lvl8pPr>
    <a:lvl9pPr marL="3657600" algn="l" defTabSz="914400" rtl="0" eaLnBrk="1" latinLnBrk="0" hangingPunct="1">
      <a:defRPr sz="8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836">
          <p15:clr>
            <a:srgbClr val="A4A3A4"/>
          </p15:clr>
        </p15:guide>
        <p15:guide id="2" orient="horz" pos="20196">
          <p15:clr>
            <a:srgbClr val="A4A3A4"/>
          </p15:clr>
        </p15:guide>
        <p15:guide id="3" orient="horz" pos="2148">
          <p15:clr>
            <a:srgbClr val="A4A3A4"/>
          </p15:clr>
        </p15:guide>
        <p15:guide id="4"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a:srgbClr val="C0C0C0"/>
    <a:srgbClr val="0046D2"/>
    <a:srgbClr val="FF0000"/>
    <a:srgbClr val="698ED9"/>
    <a:srgbClr val="A7C4FF"/>
    <a:srgbClr val="003064"/>
    <a:srgbClr val="003399"/>
    <a:srgbClr val="0021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snapToGrid="0">
      <p:cViewPr>
        <p:scale>
          <a:sx n="28" d="100"/>
          <a:sy n="28" d="100"/>
        </p:scale>
        <p:origin x="3816" y="792"/>
      </p:cViewPr>
      <p:guideLst>
        <p:guide orient="horz" pos="4836"/>
        <p:guide orient="horz" pos="20196"/>
        <p:guide orient="horz" pos="214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2"/>
            <a:ext cx="13909677" cy="2187419"/>
          </a:xfrm>
          <a:prstGeom prst="rect">
            <a:avLst/>
          </a:prstGeom>
          <a:noFill/>
          <a:ln w="9525">
            <a:noFill/>
            <a:miter lim="800000"/>
            <a:headEnd/>
            <a:tailEnd/>
          </a:ln>
          <a:effectLst/>
        </p:spPr>
        <p:txBody>
          <a:bodyPr vert="horz" wrap="square" lIns="434706" tIns="217353" rIns="434706" bIns="217353" numCol="1" anchor="t" anchorCtr="0" compatLnSpc="1">
            <a:prstTxWarp prst="textNoShape">
              <a:avLst/>
            </a:prstTxWarp>
          </a:bodyPr>
          <a:lstStyle>
            <a:lvl1pPr algn="l">
              <a:defRPr sz="5700"/>
            </a:lvl1pPr>
          </a:lstStyle>
          <a:p>
            <a:endParaRPr lang="en-US" dirty="0"/>
          </a:p>
        </p:txBody>
      </p:sp>
      <p:sp>
        <p:nvSpPr>
          <p:cNvPr id="3075" name="Rectangle 3"/>
          <p:cNvSpPr>
            <a:spLocks noGrp="1" noChangeArrowheads="1"/>
          </p:cNvSpPr>
          <p:nvPr>
            <p:ph type="dt" idx="1"/>
          </p:nvPr>
        </p:nvSpPr>
        <p:spPr bwMode="auto">
          <a:xfrm>
            <a:off x="18181987" y="2"/>
            <a:ext cx="13909677" cy="2187419"/>
          </a:xfrm>
          <a:prstGeom prst="rect">
            <a:avLst/>
          </a:prstGeom>
          <a:noFill/>
          <a:ln w="9525">
            <a:noFill/>
            <a:miter lim="800000"/>
            <a:headEnd/>
            <a:tailEnd/>
          </a:ln>
          <a:effectLst/>
        </p:spPr>
        <p:txBody>
          <a:bodyPr vert="horz" wrap="square" lIns="434706" tIns="217353" rIns="434706" bIns="217353" numCol="1" anchor="t" anchorCtr="0" compatLnSpc="1">
            <a:prstTxWarp prst="textNoShape">
              <a:avLst/>
            </a:prstTxWarp>
          </a:bodyPr>
          <a:lstStyle>
            <a:lvl1pPr algn="r">
              <a:defRPr sz="5700"/>
            </a:lvl1pPr>
          </a:lstStyle>
          <a:p>
            <a:endParaRPr lang="en-US" dirty="0"/>
          </a:p>
        </p:txBody>
      </p:sp>
      <p:sp>
        <p:nvSpPr>
          <p:cNvPr id="3076" name="Rectangle 4"/>
          <p:cNvSpPr>
            <a:spLocks noGrp="1" noRot="1" noChangeAspect="1" noChangeArrowheads="1" noTextEdit="1"/>
          </p:cNvSpPr>
          <p:nvPr>
            <p:ph type="sldImg" idx="2"/>
          </p:nvPr>
        </p:nvSpPr>
        <p:spPr bwMode="auto">
          <a:xfrm>
            <a:off x="5113338" y="3276600"/>
            <a:ext cx="21880512" cy="16409988"/>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3209927" y="20784215"/>
            <a:ext cx="25679400" cy="19686744"/>
          </a:xfrm>
          <a:prstGeom prst="rect">
            <a:avLst/>
          </a:prstGeom>
          <a:noFill/>
          <a:ln w="9525">
            <a:noFill/>
            <a:miter lim="800000"/>
            <a:headEnd/>
            <a:tailEnd/>
          </a:ln>
          <a:effectLst/>
        </p:spPr>
        <p:txBody>
          <a:bodyPr vert="horz" wrap="square" lIns="434706" tIns="217353" rIns="434706" bIns="21735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8" name="Rectangle 6"/>
          <p:cNvSpPr>
            <a:spLocks noGrp="1" noChangeArrowheads="1"/>
          </p:cNvSpPr>
          <p:nvPr>
            <p:ph type="ftr" sz="quarter" idx="4"/>
          </p:nvPr>
        </p:nvSpPr>
        <p:spPr bwMode="auto">
          <a:xfrm>
            <a:off x="0" y="41553394"/>
            <a:ext cx="13909677" cy="2187419"/>
          </a:xfrm>
          <a:prstGeom prst="rect">
            <a:avLst/>
          </a:prstGeom>
          <a:noFill/>
          <a:ln w="9525">
            <a:noFill/>
            <a:miter lim="800000"/>
            <a:headEnd/>
            <a:tailEnd/>
          </a:ln>
          <a:effectLst/>
        </p:spPr>
        <p:txBody>
          <a:bodyPr vert="horz" wrap="square" lIns="434706" tIns="217353" rIns="434706" bIns="217353" numCol="1" anchor="b" anchorCtr="0" compatLnSpc="1">
            <a:prstTxWarp prst="textNoShape">
              <a:avLst/>
            </a:prstTxWarp>
          </a:bodyPr>
          <a:lstStyle>
            <a:lvl1pPr algn="l">
              <a:defRPr sz="5700"/>
            </a:lvl1pPr>
          </a:lstStyle>
          <a:p>
            <a:endParaRPr lang="en-US" dirty="0"/>
          </a:p>
        </p:txBody>
      </p:sp>
      <p:sp>
        <p:nvSpPr>
          <p:cNvPr id="3079" name="Rectangle 7"/>
          <p:cNvSpPr>
            <a:spLocks noGrp="1" noChangeArrowheads="1"/>
          </p:cNvSpPr>
          <p:nvPr>
            <p:ph type="sldNum" sz="quarter" idx="5"/>
          </p:nvPr>
        </p:nvSpPr>
        <p:spPr bwMode="auto">
          <a:xfrm>
            <a:off x="18181987" y="41553394"/>
            <a:ext cx="13909677" cy="2187419"/>
          </a:xfrm>
          <a:prstGeom prst="rect">
            <a:avLst/>
          </a:prstGeom>
          <a:noFill/>
          <a:ln w="9525">
            <a:noFill/>
            <a:miter lim="800000"/>
            <a:headEnd/>
            <a:tailEnd/>
          </a:ln>
          <a:effectLst/>
        </p:spPr>
        <p:txBody>
          <a:bodyPr vert="horz" wrap="square" lIns="434706" tIns="217353" rIns="434706" bIns="217353" numCol="1" anchor="b" anchorCtr="0" compatLnSpc="1">
            <a:prstTxWarp prst="textNoShape">
              <a:avLst/>
            </a:prstTxWarp>
          </a:bodyPr>
          <a:lstStyle>
            <a:lvl1pPr algn="r">
              <a:defRPr sz="5700"/>
            </a:lvl1pPr>
          </a:lstStyle>
          <a:p>
            <a:fld id="{7FB84CA5-7362-492D-8EBC-472296314F28}" type="slidenum">
              <a:rPr lang="en-US"/>
              <a:pPr/>
              <a:t>‹#›</a:t>
            </a:fld>
            <a:endParaRPr lang="en-US" dirty="0"/>
          </a:p>
        </p:txBody>
      </p:sp>
    </p:spTree>
    <p:extLst>
      <p:ext uri="{BB962C8B-B14F-4D97-AF65-F5344CB8AC3E}">
        <p14:creationId xmlns:p14="http://schemas.microsoft.com/office/powerpoint/2010/main" val="29468225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4D40FB-8398-4C90-906C-C9755161D6CD}" type="slidenum">
              <a:rPr lang="en-US"/>
              <a:pPr/>
              <a:t>1</a:t>
            </a:fld>
            <a:endParaRPr lang="en-US"/>
          </a:p>
        </p:txBody>
      </p:sp>
      <p:sp>
        <p:nvSpPr>
          <p:cNvPr id="4098" name="Rectangle 2"/>
          <p:cNvSpPr>
            <a:spLocks noGrp="1" noRot="1" noChangeAspect="1" noChangeArrowheads="1" noTextEdit="1"/>
          </p:cNvSpPr>
          <p:nvPr>
            <p:ph type="sldImg"/>
          </p:nvPr>
        </p:nvSpPr>
        <p:spPr>
          <a:ln/>
        </p:spPr>
      </p:sp>
      <p:sp>
        <p:nvSpPr>
          <p:cNvPr id="40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914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hyperlink" Target="http://www.megaprint.com/" TargetMode="External"/><Relationship Id="rId4" Type="http://schemas.openxmlformats.org/officeDocument/2006/relationships/image" Target="../media/image1.wmf"/><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5" name="Picture 4">
            <a:hlinkClick r:id="rId3"/>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r="38727"/>
          <a:stretch>
            <a:fillRect/>
          </a:stretch>
        </p:blipFill>
        <p:spPr bwMode="auto">
          <a:xfrm>
            <a:off x="35828446" y="32395636"/>
            <a:ext cx="4141787" cy="212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userDrawn="1"/>
        </p:nvSpPr>
        <p:spPr>
          <a:xfrm>
            <a:off x="39926520" y="32308800"/>
            <a:ext cx="2383858" cy="338554"/>
          </a:xfrm>
          <a:prstGeom prst="rect">
            <a:avLst/>
          </a:prstGeom>
          <a:noFill/>
        </p:spPr>
        <p:txBody>
          <a:bodyPr wrap="none" rtlCol="0">
            <a:spAutoFit/>
          </a:bodyPr>
          <a:lstStyle/>
          <a:p>
            <a:r>
              <a:rPr lang="en-US" sz="1600" dirty="0" smtClean="0">
                <a:solidFill>
                  <a:schemeClr val="bg1"/>
                </a:solidFill>
              </a:rPr>
              <a:t>www.postersession.com</a:t>
            </a:r>
            <a:endParaRPr lang="en-US" sz="16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389438" rtl="0" fontAlgn="base">
        <a:spcBef>
          <a:spcPct val="0"/>
        </a:spcBef>
        <a:spcAft>
          <a:spcPct val="0"/>
        </a:spcAft>
        <a:defRPr sz="21100">
          <a:solidFill>
            <a:schemeClr val="tx2"/>
          </a:solidFill>
          <a:latin typeface="+mj-lt"/>
          <a:ea typeface="+mj-ea"/>
          <a:cs typeface="+mj-cs"/>
        </a:defRPr>
      </a:lvl1pPr>
      <a:lvl2pPr algn="ctr" defTabSz="4389438" rtl="0" fontAlgn="base">
        <a:spcBef>
          <a:spcPct val="0"/>
        </a:spcBef>
        <a:spcAft>
          <a:spcPct val="0"/>
        </a:spcAft>
        <a:defRPr sz="21100">
          <a:solidFill>
            <a:schemeClr val="tx2"/>
          </a:solidFill>
          <a:latin typeface="Arial" charset="0"/>
        </a:defRPr>
      </a:lvl2pPr>
      <a:lvl3pPr algn="ctr" defTabSz="4389438" rtl="0" fontAlgn="base">
        <a:spcBef>
          <a:spcPct val="0"/>
        </a:spcBef>
        <a:spcAft>
          <a:spcPct val="0"/>
        </a:spcAft>
        <a:defRPr sz="21100">
          <a:solidFill>
            <a:schemeClr val="tx2"/>
          </a:solidFill>
          <a:latin typeface="Arial" charset="0"/>
        </a:defRPr>
      </a:lvl3pPr>
      <a:lvl4pPr algn="ctr" defTabSz="4389438" rtl="0" fontAlgn="base">
        <a:spcBef>
          <a:spcPct val="0"/>
        </a:spcBef>
        <a:spcAft>
          <a:spcPct val="0"/>
        </a:spcAft>
        <a:defRPr sz="21100">
          <a:solidFill>
            <a:schemeClr val="tx2"/>
          </a:solidFill>
          <a:latin typeface="Arial" charset="0"/>
        </a:defRPr>
      </a:lvl4pPr>
      <a:lvl5pPr algn="ctr" defTabSz="4389438" rtl="0" fontAlgn="base">
        <a:spcBef>
          <a:spcPct val="0"/>
        </a:spcBef>
        <a:spcAft>
          <a:spcPct val="0"/>
        </a:spcAft>
        <a:defRPr sz="21100">
          <a:solidFill>
            <a:schemeClr val="tx2"/>
          </a:solidFill>
          <a:latin typeface="Arial" charset="0"/>
        </a:defRPr>
      </a:lvl5pPr>
      <a:lvl6pPr marL="457200" algn="ctr" defTabSz="4389438" rtl="0" fontAlgn="base">
        <a:spcBef>
          <a:spcPct val="0"/>
        </a:spcBef>
        <a:spcAft>
          <a:spcPct val="0"/>
        </a:spcAft>
        <a:defRPr sz="21100">
          <a:solidFill>
            <a:schemeClr val="tx2"/>
          </a:solidFill>
          <a:latin typeface="Arial" charset="0"/>
        </a:defRPr>
      </a:lvl6pPr>
      <a:lvl7pPr marL="914400" algn="ctr" defTabSz="4389438" rtl="0" fontAlgn="base">
        <a:spcBef>
          <a:spcPct val="0"/>
        </a:spcBef>
        <a:spcAft>
          <a:spcPct val="0"/>
        </a:spcAft>
        <a:defRPr sz="21100">
          <a:solidFill>
            <a:schemeClr val="tx2"/>
          </a:solidFill>
          <a:latin typeface="Arial" charset="0"/>
        </a:defRPr>
      </a:lvl7pPr>
      <a:lvl8pPr marL="1371600" algn="ctr" defTabSz="4389438" rtl="0" fontAlgn="base">
        <a:spcBef>
          <a:spcPct val="0"/>
        </a:spcBef>
        <a:spcAft>
          <a:spcPct val="0"/>
        </a:spcAft>
        <a:defRPr sz="21100">
          <a:solidFill>
            <a:schemeClr val="tx2"/>
          </a:solidFill>
          <a:latin typeface="Arial" charset="0"/>
        </a:defRPr>
      </a:lvl8pPr>
      <a:lvl9pPr marL="1828800" algn="ctr" defTabSz="4389438" rtl="0" fontAlgn="base">
        <a:spcBef>
          <a:spcPct val="0"/>
        </a:spcBef>
        <a:spcAft>
          <a:spcPct val="0"/>
        </a:spcAft>
        <a:defRPr sz="21100">
          <a:solidFill>
            <a:schemeClr val="tx2"/>
          </a:solidFill>
          <a:latin typeface="Arial" charset="0"/>
        </a:defRPr>
      </a:lvl9pPr>
    </p:titleStyle>
    <p:bodyStyle>
      <a:lvl1pPr marL="1646238" indent="-1646238" algn="l" defTabSz="4389438" rtl="0" fontAlgn="base">
        <a:spcBef>
          <a:spcPct val="20000"/>
        </a:spcBef>
        <a:spcAft>
          <a:spcPct val="0"/>
        </a:spcAft>
        <a:buChar char="•"/>
        <a:defRPr sz="15400">
          <a:solidFill>
            <a:schemeClr val="tx1"/>
          </a:solidFill>
          <a:latin typeface="+mn-lt"/>
          <a:ea typeface="+mn-ea"/>
          <a:cs typeface="+mn-cs"/>
        </a:defRPr>
      </a:lvl1pPr>
      <a:lvl2pPr marL="3565525" indent="-1371600" algn="l" defTabSz="4389438" rtl="0" fontAlgn="base">
        <a:spcBef>
          <a:spcPct val="20000"/>
        </a:spcBef>
        <a:spcAft>
          <a:spcPct val="0"/>
        </a:spcAft>
        <a:buChar char="–"/>
        <a:defRPr sz="13400">
          <a:solidFill>
            <a:schemeClr val="tx1"/>
          </a:solidFill>
          <a:latin typeface="+mn-lt"/>
        </a:defRPr>
      </a:lvl2pPr>
      <a:lvl3pPr marL="5486400" indent="-1096963" algn="l" defTabSz="4389438" rtl="0" fontAlgn="base">
        <a:spcBef>
          <a:spcPct val="20000"/>
        </a:spcBef>
        <a:spcAft>
          <a:spcPct val="0"/>
        </a:spcAft>
        <a:buChar char="•"/>
        <a:defRPr sz="11500">
          <a:solidFill>
            <a:schemeClr val="tx1"/>
          </a:solidFill>
          <a:latin typeface="+mn-lt"/>
        </a:defRPr>
      </a:lvl3pPr>
      <a:lvl4pPr marL="7680325" indent="-1096963" algn="l" defTabSz="4389438" rtl="0" fontAlgn="base">
        <a:spcBef>
          <a:spcPct val="20000"/>
        </a:spcBef>
        <a:spcAft>
          <a:spcPct val="0"/>
        </a:spcAft>
        <a:buChar char="–"/>
        <a:defRPr sz="9600">
          <a:solidFill>
            <a:schemeClr val="tx1"/>
          </a:solidFill>
          <a:latin typeface="+mn-lt"/>
        </a:defRPr>
      </a:lvl4pPr>
      <a:lvl5pPr marL="9875838" indent="-1096963" algn="l" defTabSz="4389438" rtl="0" fontAlgn="base">
        <a:spcBef>
          <a:spcPct val="20000"/>
        </a:spcBef>
        <a:spcAft>
          <a:spcPct val="0"/>
        </a:spcAft>
        <a:buChar char="»"/>
        <a:defRPr sz="9600">
          <a:solidFill>
            <a:schemeClr val="tx1"/>
          </a:solidFill>
          <a:latin typeface="+mn-lt"/>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emf"/><Relationship Id="rId17" Type="http://schemas.openxmlformats.org/officeDocument/2006/relationships/image" Target="../media/image16.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3064"/>
            </a:gs>
            <a:gs pos="50000">
              <a:srgbClr val="EAEAEA"/>
            </a:gs>
            <a:gs pos="100000">
              <a:srgbClr val="003064"/>
            </a:gs>
          </a:gsLst>
          <a:lin ang="5400000" scaled="1"/>
        </a:gradFill>
        <a:effectLst/>
      </p:bgPr>
    </p:bg>
    <p:spTree>
      <p:nvGrpSpPr>
        <p:cNvPr id="1" name=""/>
        <p:cNvGrpSpPr/>
        <p:nvPr/>
      </p:nvGrpSpPr>
      <p:grpSpPr>
        <a:xfrm>
          <a:off x="0" y="0"/>
          <a:ext cx="0" cy="0"/>
          <a:chOff x="0" y="0"/>
          <a:chExt cx="0" cy="0"/>
        </a:xfrm>
      </p:grpSpPr>
      <p:sp>
        <p:nvSpPr>
          <p:cNvPr id="20" name="AutoShape 30"/>
          <p:cNvSpPr>
            <a:spLocks noChangeArrowheads="1"/>
          </p:cNvSpPr>
          <p:nvPr/>
        </p:nvSpPr>
        <p:spPr bwMode="auto">
          <a:xfrm>
            <a:off x="32842200" y="6180544"/>
            <a:ext cx="10363200" cy="25984200"/>
          </a:xfrm>
          <a:prstGeom prst="roundRect">
            <a:avLst>
              <a:gd name="adj" fmla="val 7000"/>
            </a:avLst>
          </a:prstGeom>
          <a:solidFill>
            <a:schemeClr val="bg1"/>
          </a:solidFill>
          <a:ln w="9525">
            <a:solidFill>
              <a:schemeClr val="tx1"/>
            </a:solidFill>
            <a:round/>
            <a:headEnd/>
            <a:tailEnd/>
          </a:ln>
          <a:effectLst/>
        </p:spPr>
        <p:txBody>
          <a:bodyPr wrap="none" anchor="ctr"/>
          <a:lstStyle/>
          <a:p>
            <a:endParaRPr lang="en-US" dirty="0"/>
          </a:p>
        </p:txBody>
      </p:sp>
      <p:sp>
        <p:nvSpPr>
          <p:cNvPr id="21" name="AutoShape 29"/>
          <p:cNvSpPr>
            <a:spLocks noChangeArrowheads="1"/>
          </p:cNvSpPr>
          <p:nvPr/>
        </p:nvSpPr>
        <p:spPr bwMode="auto">
          <a:xfrm>
            <a:off x="11353800" y="6096000"/>
            <a:ext cx="10363200" cy="25984200"/>
          </a:xfrm>
          <a:prstGeom prst="roundRect">
            <a:avLst>
              <a:gd name="adj" fmla="val 7000"/>
            </a:avLst>
          </a:prstGeom>
          <a:solidFill>
            <a:schemeClr val="bg1"/>
          </a:solidFill>
          <a:ln w="9525">
            <a:solidFill>
              <a:schemeClr val="tx1"/>
            </a:solidFill>
            <a:round/>
            <a:headEnd/>
            <a:tailEnd/>
          </a:ln>
          <a:effectLst/>
        </p:spPr>
        <p:txBody>
          <a:bodyPr wrap="none" anchor="ctr"/>
          <a:lstStyle/>
          <a:p>
            <a:endParaRPr lang="en-US" dirty="0"/>
          </a:p>
        </p:txBody>
      </p:sp>
      <p:sp>
        <p:nvSpPr>
          <p:cNvPr id="22" name="AutoShape 31"/>
          <p:cNvSpPr>
            <a:spLocks noChangeArrowheads="1"/>
          </p:cNvSpPr>
          <p:nvPr/>
        </p:nvSpPr>
        <p:spPr bwMode="auto">
          <a:xfrm>
            <a:off x="22059898" y="6096000"/>
            <a:ext cx="10363200" cy="25984200"/>
          </a:xfrm>
          <a:prstGeom prst="roundRect">
            <a:avLst>
              <a:gd name="adj" fmla="val 7000"/>
            </a:avLst>
          </a:prstGeom>
          <a:solidFill>
            <a:schemeClr val="bg1"/>
          </a:solidFill>
          <a:ln w="9525">
            <a:solidFill>
              <a:schemeClr val="tx1"/>
            </a:solidFill>
            <a:round/>
            <a:headEnd/>
            <a:tailEnd/>
          </a:ln>
          <a:effectLst/>
        </p:spPr>
        <p:txBody>
          <a:bodyPr wrap="none" anchor="ctr"/>
          <a:lstStyle/>
          <a:p>
            <a:endParaRPr lang="en-US" dirty="0"/>
          </a:p>
        </p:txBody>
      </p:sp>
      <p:sp>
        <p:nvSpPr>
          <p:cNvPr id="23" name="AutoShape 4"/>
          <p:cNvSpPr>
            <a:spLocks noChangeArrowheads="1"/>
          </p:cNvSpPr>
          <p:nvPr/>
        </p:nvSpPr>
        <p:spPr bwMode="auto">
          <a:xfrm>
            <a:off x="609600" y="6096000"/>
            <a:ext cx="10363200" cy="25984200"/>
          </a:xfrm>
          <a:prstGeom prst="roundRect">
            <a:avLst>
              <a:gd name="adj" fmla="val 7000"/>
            </a:avLst>
          </a:prstGeom>
          <a:solidFill>
            <a:schemeClr val="bg1"/>
          </a:solidFill>
          <a:ln w="9525">
            <a:solidFill>
              <a:schemeClr val="tx1"/>
            </a:solidFill>
            <a:round/>
            <a:headEnd/>
            <a:tailEnd/>
          </a:ln>
          <a:effectLst/>
        </p:spPr>
        <p:txBody>
          <a:bodyPr wrap="none" anchor="ctr"/>
          <a:lstStyle/>
          <a:p>
            <a:endParaRPr lang="en-US" dirty="0"/>
          </a:p>
        </p:txBody>
      </p:sp>
      <p:sp>
        <p:nvSpPr>
          <p:cNvPr id="2057" name="Text Box 9"/>
          <p:cNvSpPr txBox="1">
            <a:spLocks noChangeArrowheads="1"/>
          </p:cNvSpPr>
          <p:nvPr/>
        </p:nvSpPr>
        <p:spPr bwMode="auto">
          <a:xfrm>
            <a:off x="901700" y="8013700"/>
            <a:ext cx="9779000" cy="15647360"/>
          </a:xfrm>
          <a:prstGeom prst="rect">
            <a:avLst/>
          </a:prstGeom>
          <a:noFill/>
          <a:ln w="9525">
            <a:noFill/>
            <a:miter lim="800000"/>
            <a:headEnd/>
            <a:tailEnd/>
          </a:ln>
          <a:effectLst/>
        </p:spPr>
        <p:txBody>
          <a:bodyPr>
            <a:spAutoFit/>
          </a:bodyPr>
          <a:lstStyle/>
          <a:p>
            <a:pPr algn="l" defTabSz="4389438" eaLnBrk="0" hangingPunct="0">
              <a:lnSpc>
                <a:spcPct val="95000"/>
              </a:lnSpc>
            </a:pPr>
            <a:r>
              <a:rPr lang="en-US" sz="2800" b="1" i="1" dirty="0" smtClean="0">
                <a:latin typeface="Times New Roman" pitchFamily="18" charset="0"/>
              </a:rPr>
              <a:t>Abstract: </a:t>
            </a:r>
            <a:r>
              <a:rPr lang="en-US" sz="2800" i="1" dirty="0">
                <a:latin typeface="+mj-lt"/>
              </a:rPr>
              <a:t>Pulse-jet engines are currently in use on small unmanned aerial systems (SUAS) used for various applications. The simplistic design and high efficiency of a pulse jet engine is ideal for a SUAS in low altitude and high speed operations, such as is necessary for the deployment of SUASs to monitor volcanic activity. However, volcanic ash containing silica, sulfuric acid and various other elements expelled from volcanic activity may prove detrimental to pulse jet engine operations. Due to its chemical properties, volcanic ash can adversely react with metallic alloys that may cause oxidation and eventually corrode these components under certain conditions. In this paper, pressure and temperature analysis will be performed on a </a:t>
            </a:r>
            <a:r>
              <a:rPr lang="en-US" sz="2800" i="1" dirty="0" err="1">
                <a:latin typeface="+mj-lt"/>
              </a:rPr>
              <a:t>valved</a:t>
            </a:r>
            <a:r>
              <a:rPr lang="en-US" sz="2800" i="1" dirty="0">
                <a:latin typeface="+mj-lt"/>
              </a:rPr>
              <a:t> pulse-jet engine exposed to volcanic ash. Computational fluid dynamics (CFD) inspection and external barometric pressure/temperature sensors will monitor the inlet and outlet of the pulse jet to determine efficiency based on experimental temperature data. Thrust capacity is measured through a real-world spring system that will correlate to Hooke’s Law and mass flow rate. Based on these factors we hope to understand how the efficiency and performance of a pulse-jet engine changes when exposed to volcanic ash, and if a pulse-jet engine would be a suitable engine for employing on a SUAS studying volcanic activity. </a:t>
            </a:r>
            <a:endParaRPr lang="en-US" sz="2800" i="1" dirty="0" smtClean="0">
              <a:latin typeface="+mj-lt"/>
            </a:endParaRPr>
          </a:p>
          <a:p>
            <a:pPr algn="l" defTabSz="4389438" eaLnBrk="0" hangingPunct="0">
              <a:lnSpc>
                <a:spcPct val="95000"/>
              </a:lnSpc>
            </a:pPr>
            <a:endParaRPr lang="en-US" sz="2800" b="1" i="1" dirty="0">
              <a:latin typeface="+mj-lt"/>
            </a:endParaRPr>
          </a:p>
          <a:p>
            <a:pPr algn="l" defTabSz="4389438" eaLnBrk="0" hangingPunct="0">
              <a:lnSpc>
                <a:spcPct val="95000"/>
              </a:lnSpc>
            </a:pPr>
            <a:r>
              <a:rPr lang="en-US" sz="2800" dirty="0" smtClean="0">
                <a:latin typeface="+mj-lt"/>
              </a:rPr>
              <a:t>Experimentation of a </a:t>
            </a:r>
            <a:r>
              <a:rPr lang="en-US" sz="2800" dirty="0" err="1" smtClean="0">
                <a:latin typeface="+mj-lt"/>
              </a:rPr>
              <a:t>valved</a:t>
            </a:r>
            <a:r>
              <a:rPr lang="en-US" sz="2800" dirty="0" smtClean="0">
                <a:latin typeface="+mj-lt"/>
              </a:rPr>
              <a:t> pulse jet engine when exposed to volcanic ash is conducted to check optimal efficiency and overall performance. Utilizing a mechanical valve that controls the flow of expanding thrust which forces the hot gas to come out of the tailpipe while allowing air and gas through the front air intake of the engine, the overall efficiency and performance of the pulse jet engine will be determined under the effects of volcanic ash present in the atmospheric environment. Due to lack of moving parts inside the structure of the jet engine, physical/material reactions inside the jet engine will be analyzed to check if the jet engine is suitable on small unmanned aerial systems deployed for studying volcanic activity.</a:t>
            </a:r>
          </a:p>
        </p:txBody>
      </p:sp>
      <p:sp>
        <p:nvSpPr>
          <p:cNvPr id="2058" name="Text Box 10"/>
          <p:cNvSpPr txBox="1">
            <a:spLocks noChangeArrowheads="1"/>
          </p:cNvSpPr>
          <p:nvPr/>
        </p:nvSpPr>
        <p:spPr bwMode="auto">
          <a:xfrm>
            <a:off x="11582400" y="6553200"/>
            <a:ext cx="9829800" cy="2739211"/>
          </a:xfrm>
          <a:prstGeom prst="rect">
            <a:avLst/>
          </a:prstGeom>
          <a:noFill/>
          <a:ln w="9525">
            <a:noFill/>
            <a:miter lim="800000"/>
            <a:headEnd/>
            <a:tailEnd/>
          </a:ln>
          <a:effectLst/>
        </p:spPr>
        <p:txBody>
          <a:bodyPr>
            <a:spAutoFit/>
          </a:bodyPr>
          <a:lstStyle/>
          <a:p>
            <a:pPr defTabSz="4389438">
              <a:spcBef>
                <a:spcPct val="50000"/>
              </a:spcBef>
            </a:pPr>
            <a:r>
              <a:rPr lang="en-US" b="1" dirty="0" smtClean="0"/>
              <a:t>Pulsejet/Volcanic Ash Interaction</a:t>
            </a:r>
            <a:endParaRPr lang="en-US" b="1" dirty="0"/>
          </a:p>
        </p:txBody>
      </p:sp>
      <p:sp>
        <p:nvSpPr>
          <p:cNvPr id="2059" name="Text Box 11"/>
          <p:cNvSpPr txBox="1">
            <a:spLocks noChangeArrowheads="1"/>
          </p:cNvSpPr>
          <p:nvPr/>
        </p:nvSpPr>
        <p:spPr bwMode="auto">
          <a:xfrm>
            <a:off x="33223200" y="6559550"/>
            <a:ext cx="9829800" cy="2739211"/>
          </a:xfrm>
          <a:prstGeom prst="rect">
            <a:avLst/>
          </a:prstGeom>
          <a:noFill/>
          <a:ln w="9525">
            <a:noFill/>
            <a:miter lim="800000"/>
            <a:headEnd/>
            <a:tailEnd/>
          </a:ln>
          <a:effectLst/>
        </p:spPr>
        <p:txBody>
          <a:bodyPr>
            <a:spAutoFit/>
          </a:bodyPr>
          <a:lstStyle/>
          <a:p>
            <a:pPr defTabSz="4389438">
              <a:spcBef>
                <a:spcPct val="50000"/>
              </a:spcBef>
            </a:pPr>
            <a:r>
              <a:rPr lang="en-US" b="1" dirty="0" smtClean="0"/>
              <a:t>Thermal Image Rendering</a:t>
            </a:r>
            <a:endParaRPr lang="en-US" b="1" dirty="0"/>
          </a:p>
        </p:txBody>
      </p:sp>
      <p:sp>
        <p:nvSpPr>
          <p:cNvPr id="2061" name="AutoShape 13"/>
          <p:cNvSpPr>
            <a:spLocks noChangeArrowheads="1"/>
          </p:cNvSpPr>
          <p:nvPr/>
        </p:nvSpPr>
        <p:spPr bwMode="auto">
          <a:xfrm>
            <a:off x="685800" y="381000"/>
            <a:ext cx="42519600" cy="5257800"/>
          </a:xfrm>
          <a:prstGeom prst="roundRect">
            <a:avLst>
              <a:gd name="adj" fmla="val 10870"/>
            </a:avLst>
          </a:prstGeom>
          <a:gradFill rotWithShape="1">
            <a:gsLst>
              <a:gs pos="0">
                <a:srgbClr val="A7C4FF"/>
              </a:gs>
              <a:gs pos="100000">
                <a:schemeClr val="bg1"/>
              </a:gs>
            </a:gsLst>
            <a:lin ang="5400000" scaled="1"/>
          </a:gradFill>
          <a:ln w="9525">
            <a:solidFill>
              <a:schemeClr val="tx1"/>
            </a:solidFill>
            <a:round/>
            <a:headEnd/>
            <a:tailEnd/>
          </a:ln>
          <a:effectLst/>
        </p:spPr>
        <p:txBody>
          <a:bodyPr wrap="none" anchor="ctr"/>
          <a:lstStyle/>
          <a:p>
            <a:pPr defTabSz="4389438"/>
            <a:endParaRPr lang="en-US">
              <a:solidFill>
                <a:schemeClr val="bg1"/>
              </a:solidFill>
            </a:endParaRPr>
          </a:p>
        </p:txBody>
      </p:sp>
      <p:sp>
        <p:nvSpPr>
          <p:cNvPr id="2062" name="Text Box 14"/>
          <p:cNvSpPr txBox="1">
            <a:spLocks noChangeArrowheads="1"/>
          </p:cNvSpPr>
          <p:nvPr/>
        </p:nvSpPr>
        <p:spPr bwMode="auto">
          <a:xfrm>
            <a:off x="1219200" y="990600"/>
            <a:ext cx="40919400" cy="4801314"/>
          </a:xfrm>
          <a:prstGeom prst="rect">
            <a:avLst/>
          </a:prstGeom>
          <a:noFill/>
          <a:ln w="9525">
            <a:noFill/>
            <a:miter lim="800000"/>
            <a:headEnd/>
            <a:tailEnd/>
          </a:ln>
          <a:effectLst/>
        </p:spPr>
        <p:txBody>
          <a:bodyPr>
            <a:spAutoFit/>
          </a:bodyPr>
          <a:lstStyle/>
          <a:p>
            <a:r>
              <a:rPr lang="en-US" sz="7000" b="1" i="1" dirty="0"/>
              <a:t>Effects of volcanic ash on pulse jet engines for small unmanned aerial systems engaged in observing volcanic activity</a:t>
            </a:r>
          </a:p>
          <a:p>
            <a:pPr defTabSz="4389438"/>
            <a:r>
              <a:rPr lang="en-US" sz="5400" b="1" u="sng" dirty="0" smtClean="0"/>
              <a:t>Jonathan Ramirez</a:t>
            </a:r>
            <a:r>
              <a:rPr lang="en-US" sz="5400" b="1" dirty="0" smtClean="0"/>
              <a:t>, Juan Carlos-Hernandez, Jesus </a:t>
            </a:r>
            <a:r>
              <a:rPr lang="en-US" sz="5400" b="1" dirty="0" err="1" smtClean="0"/>
              <a:t>Partida</a:t>
            </a:r>
            <a:r>
              <a:rPr lang="en-US" sz="5400" b="1" dirty="0" smtClean="0"/>
              <a:t>, </a:t>
            </a:r>
            <a:r>
              <a:rPr lang="en-US" sz="5400" b="1" dirty="0" err="1" smtClean="0"/>
              <a:t>Cristin</a:t>
            </a:r>
            <a:r>
              <a:rPr lang="en-US" sz="5400" b="1" dirty="0" smtClean="0"/>
              <a:t> Gonzalez, Joel Sumner</a:t>
            </a:r>
          </a:p>
          <a:p>
            <a:pPr defTabSz="4389438"/>
            <a:r>
              <a:rPr lang="en-US" sz="5400" b="1" i="1" dirty="0" smtClean="0"/>
              <a:t>Mechatronics, Embedded Systems and Automation Lab</a:t>
            </a:r>
          </a:p>
          <a:p>
            <a:pPr defTabSz="4389438"/>
            <a:r>
              <a:rPr lang="en-US" sz="5400" b="1" i="1" dirty="0" smtClean="0"/>
              <a:t>University of California, Merced / School of Engineering</a:t>
            </a:r>
            <a:endParaRPr lang="en-US" sz="5400" b="1" i="1" dirty="0"/>
          </a:p>
        </p:txBody>
      </p:sp>
      <p:sp>
        <p:nvSpPr>
          <p:cNvPr id="2075" name="Text Box 27"/>
          <p:cNvSpPr txBox="1">
            <a:spLocks noChangeArrowheads="1"/>
          </p:cNvSpPr>
          <p:nvPr/>
        </p:nvSpPr>
        <p:spPr bwMode="auto">
          <a:xfrm>
            <a:off x="34035680" y="26295403"/>
            <a:ext cx="8102920" cy="1111639"/>
          </a:xfrm>
          <a:prstGeom prst="rect">
            <a:avLst/>
          </a:prstGeom>
          <a:noFill/>
          <a:ln w="9525">
            <a:noFill/>
            <a:miter lim="800000"/>
            <a:headEnd/>
            <a:tailEnd/>
          </a:ln>
          <a:effectLst/>
        </p:spPr>
        <p:txBody>
          <a:bodyPr wrap="square">
            <a:spAutoFit/>
          </a:bodyPr>
          <a:lstStyle/>
          <a:p>
            <a:pPr defTabSz="4389438">
              <a:spcBef>
                <a:spcPct val="50000"/>
              </a:spcBef>
            </a:pPr>
            <a:r>
              <a:rPr lang="en-US" sz="6500" dirty="0"/>
              <a:t>Bibliography</a:t>
            </a:r>
          </a:p>
        </p:txBody>
      </p:sp>
      <p:sp>
        <p:nvSpPr>
          <p:cNvPr id="2086" name="Text Box 38"/>
          <p:cNvSpPr txBox="1">
            <a:spLocks noChangeArrowheads="1"/>
          </p:cNvSpPr>
          <p:nvPr/>
        </p:nvSpPr>
        <p:spPr bwMode="auto">
          <a:xfrm>
            <a:off x="33429863" y="27407042"/>
            <a:ext cx="9186862" cy="4973879"/>
          </a:xfrm>
          <a:prstGeom prst="rect">
            <a:avLst/>
          </a:prstGeom>
          <a:noFill/>
          <a:ln w="57150" cmpd="thinThick">
            <a:noFill/>
            <a:miter lim="800000"/>
            <a:headEnd/>
            <a:tailEnd/>
          </a:ln>
          <a:effectLst/>
        </p:spPr>
        <p:txBody>
          <a:bodyPr lIns="61170" tIns="30584" rIns="61170" bIns="30584">
            <a:spAutoFit/>
          </a:bodyPr>
          <a:lstStyle/>
          <a:p>
            <a:pPr marL="514350" lvl="0" indent="-514350" algn="l" defTabSz="612775" eaLnBrk="0" hangingPunct="0">
              <a:lnSpc>
                <a:spcPct val="95000"/>
              </a:lnSpc>
              <a:buFont typeface="+mj-lt"/>
              <a:buAutoNum type="arabicPeriod"/>
            </a:pPr>
            <a:r>
              <a:rPr lang="en-US" sz="2800" dirty="0" smtClean="0"/>
              <a:t>Drexler</a:t>
            </a:r>
            <a:r>
              <a:rPr lang="en-US" sz="2800" dirty="0"/>
              <a:t>, J. M., Gledhill, A. D., </a:t>
            </a:r>
            <a:r>
              <a:rPr lang="en-US" sz="2800" dirty="0" err="1"/>
              <a:t>Shinoda</a:t>
            </a:r>
            <a:r>
              <a:rPr lang="en-US" sz="2800" dirty="0"/>
              <a:t>, K., </a:t>
            </a:r>
            <a:r>
              <a:rPr lang="en-US" sz="2800" dirty="0" err="1"/>
              <a:t>Vasiliev</a:t>
            </a:r>
            <a:r>
              <a:rPr lang="en-US" sz="2800" dirty="0"/>
              <a:t>, A. L., Reddy, K. M., </a:t>
            </a:r>
            <a:r>
              <a:rPr lang="en-US" sz="2800" dirty="0" err="1"/>
              <a:t>Sampath</a:t>
            </a:r>
            <a:r>
              <a:rPr lang="en-US" sz="2800" dirty="0"/>
              <a:t>, S. and </a:t>
            </a:r>
            <a:r>
              <a:rPr lang="en-US" sz="2800" dirty="0" err="1"/>
              <a:t>Padture</a:t>
            </a:r>
            <a:r>
              <a:rPr lang="en-US" sz="2800" dirty="0"/>
              <a:t>, N. P. (2011), Jet Engine Coatings for Resisting Volcanic Ash Damage. Adv. Mater., 23: 2419–2424. </a:t>
            </a:r>
            <a:r>
              <a:rPr lang="en-US" sz="2800" dirty="0" smtClean="0"/>
              <a:t>doi:10.1002/adma.201004783</a:t>
            </a:r>
          </a:p>
          <a:p>
            <a:pPr marL="514350" lvl="0" indent="-514350" algn="l" defTabSz="612775" eaLnBrk="0" hangingPunct="0">
              <a:lnSpc>
                <a:spcPct val="95000"/>
              </a:lnSpc>
              <a:buFont typeface="+mj-lt"/>
              <a:buAutoNum type="arabicPeriod"/>
            </a:pPr>
            <a:r>
              <a:rPr lang="en-US" sz="2800" dirty="0" err="1"/>
              <a:t>Shashank</a:t>
            </a:r>
            <a:r>
              <a:rPr lang="en-US" sz="2800" dirty="0"/>
              <a:t> </a:t>
            </a:r>
            <a:r>
              <a:rPr lang="en-US" sz="2800" dirty="0" err="1"/>
              <a:t>Ranjan</a:t>
            </a:r>
            <a:r>
              <a:rPr lang="en-US" sz="2800" dirty="0"/>
              <a:t> </a:t>
            </a:r>
            <a:r>
              <a:rPr lang="en-US" sz="2800" dirty="0" err="1"/>
              <a:t>Chaurasia</a:t>
            </a:r>
            <a:r>
              <a:rPr lang="en-US" sz="2800" dirty="0"/>
              <a:t>, Rajesh Gupta And R.M. </a:t>
            </a:r>
            <a:r>
              <a:rPr lang="en-US" sz="2800" dirty="0" err="1"/>
              <a:t>Sarviya</a:t>
            </a:r>
            <a:r>
              <a:rPr lang="en-US" sz="2800" dirty="0"/>
              <a:t> (2013), Performance Analysis of a Pulsejet Engine, International Journal of Engineering Research and Applications (IJERA), Vol. 3, Issue 4,.605-609 </a:t>
            </a:r>
          </a:p>
          <a:p>
            <a:pPr marL="342900" indent="-342900" algn="l" defTabSz="612775" eaLnBrk="0" hangingPunct="0">
              <a:lnSpc>
                <a:spcPct val="95000"/>
              </a:lnSpc>
            </a:pPr>
            <a:endParaRPr lang="en-US" sz="2800" b="1" u="sng" dirty="0">
              <a:latin typeface="Times New Roman" pitchFamily="18" charset="0"/>
            </a:endParaRPr>
          </a:p>
          <a:p>
            <a:pPr marL="342900" indent="-342900" algn="l" defTabSz="612775" eaLnBrk="0" hangingPunct="0">
              <a:lnSpc>
                <a:spcPct val="95000"/>
              </a:lnSpc>
              <a:buFont typeface="Symbol" pitchFamily="18" charset="2"/>
              <a:buAutoNum type="arabicPeriod"/>
            </a:pPr>
            <a:endParaRPr lang="en-US" sz="2800" b="1" dirty="0">
              <a:latin typeface="Times New Roman" pitchFamily="18" charset="0"/>
            </a:endParaRPr>
          </a:p>
        </p:txBody>
      </p:sp>
      <p:sp>
        <p:nvSpPr>
          <p:cNvPr id="2090" name="Text Box 42"/>
          <p:cNvSpPr txBox="1">
            <a:spLocks noChangeArrowheads="1"/>
          </p:cNvSpPr>
          <p:nvPr/>
        </p:nvSpPr>
        <p:spPr bwMode="auto">
          <a:xfrm>
            <a:off x="838200" y="6553200"/>
            <a:ext cx="9829800" cy="1403350"/>
          </a:xfrm>
          <a:prstGeom prst="rect">
            <a:avLst/>
          </a:prstGeom>
          <a:noFill/>
          <a:ln w="9525">
            <a:noFill/>
            <a:miter lim="800000"/>
            <a:headEnd/>
            <a:tailEnd/>
          </a:ln>
          <a:effectLst/>
        </p:spPr>
        <p:txBody>
          <a:bodyPr>
            <a:spAutoFit/>
          </a:bodyPr>
          <a:lstStyle/>
          <a:p>
            <a:pPr defTabSz="4389438">
              <a:spcBef>
                <a:spcPct val="50000"/>
              </a:spcBef>
            </a:pPr>
            <a:r>
              <a:rPr lang="en-US" b="1" dirty="0"/>
              <a:t>Introduction</a:t>
            </a:r>
          </a:p>
        </p:txBody>
      </p:sp>
      <p:sp>
        <p:nvSpPr>
          <p:cNvPr id="2091" name="Text Box 43"/>
          <p:cNvSpPr txBox="1">
            <a:spLocks noChangeArrowheads="1"/>
          </p:cNvSpPr>
          <p:nvPr/>
        </p:nvSpPr>
        <p:spPr bwMode="auto">
          <a:xfrm>
            <a:off x="22326600" y="6564313"/>
            <a:ext cx="9829800" cy="1403350"/>
          </a:xfrm>
          <a:prstGeom prst="rect">
            <a:avLst/>
          </a:prstGeom>
          <a:noFill/>
          <a:ln w="9525">
            <a:noFill/>
            <a:miter lim="800000"/>
            <a:headEnd/>
            <a:tailEnd/>
          </a:ln>
          <a:effectLst/>
        </p:spPr>
        <p:txBody>
          <a:bodyPr>
            <a:spAutoFit/>
          </a:bodyPr>
          <a:lstStyle/>
          <a:p>
            <a:pPr defTabSz="4389438">
              <a:spcBef>
                <a:spcPct val="50000"/>
              </a:spcBef>
            </a:pPr>
            <a:r>
              <a:rPr lang="en-US" b="1" dirty="0" smtClean="0"/>
              <a:t>CAD Analysis</a:t>
            </a:r>
            <a:endParaRPr lang="en-US" b="1" dirty="0"/>
          </a:p>
        </p:txBody>
      </p:sp>
      <p:sp>
        <p:nvSpPr>
          <p:cNvPr id="25" name="Text Box 19"/>
          <p:cNvSpPr txBox="1">
            <a:spLocks noChangeArrowheads="1"/>
          </p:cNvSpPr>
          <p:nvPr/>
        </p:nvSpPr>
        <p:spPr bwMode="auto">
          <a:xfrm>
            <a:off x="11637963" y="9749611"/>
            <a:ext cx="9774237" cy="13757612"/>
          </a:xfrm>
          <a:prstGeom prst="rect">
            <a:avLst/>
          </a:prstGeom>
          <a:noFill/>
          <a:ln w="9525">
            <a:noFill/>
            <a:miter lim="800000"/>
            <a:headEnd/>
            <a:tailEnd/>
          </a:ln>
          <a:effectLst/>
        </p:spPr>
        <p:txBody>
          <a:bodyPr wrap="square">
            <a:spAutoFit/>
          </a:bodyPr>
          <a:lstStyle/>
          <a:p>
            <a:pPr marL="533400" marR="0" lvl="0" indent="-533400" algn="l" defTabSz="4389438" eaLnBrk="1" fontAlgn="auto" latinLnBrk="0" hangingPunct="1">
              <a:lnSpc>
                <a:spcPct val="90000"/>
              </a:lnSpc>
              <a:spcBef>
                <a:spcPct val="50000"/>
              </a:spcBef>
              <a:spcAft>
                <a:spcPts val="0"/>
              </a:spcAft>
              <a:buClrTx/>
              <a:buSzTx/>
              <a:buFont typeface="Arial" charset="0"/>
              <a:buChar char="•"/>
              <a:tabLst/>
              <a:defRPr/>
            </a:pPr>
            <a:r>
              <a:rPr lang="en-US" sz="4000" dirty="0" smtClean="0"/>
              <a:t>Volcanic ash contains elements that mainly include silica and oxygen.</a:t>
            </a:r>
          </a:p>
          <a:p>
            <a:pPr marL="533400" marR="0" lvl="0" indent="-533400" algn="l" defTabSz="4389438" eaLnBrk="1" fontAlgn="auto" latinLnBrk="0" hangingPunct="1">
              <a:lnSpc>
                <a:spcPct val="90000"/>
              </a:lnSpc>
              <a:spcBef>
                <a:spcPct val="50000"/>
              </a:spcBef>
              <a:spcAft>
                <a:spcPts val="0"/>
              </a:spcAft>
              <a:buClrTx/>
              <a:buSzTx/>
              <a:buFont typeface="Arial" charset="0"/>
              <a:buChar char="•"/>
              <a:tabLst/>
              <a:defRPr/>
            </a:pPr>
            <a:r>
              <a:rPr lang="en-US" sz="4000" dirty="0" smtClean="0"/>
              <a:t>The concentration of silica is dependent on the type of magma that is released during volcanic eruptions. Higher concentrations (~45-75%) are more potent to metallic alloys due to its corrosive properties.</a:t>
            </a:r>
          </a:p>
          <a:p>
            <a:pPr marL="533400" marR="0" lvl="0" indent="-533400" algn="l" defTabSz="4389438" eaLnBrk="1" fontAlgn="auto" latinLnBrk="0" hangingPunct="1">
              <a:lnSpc>
                <a:spcPct val="90000"/>
              </a:lnSpc>
              <a:spcBef>
                <a:spcPct val="50000"/>
              </a:spcBef>
              <a:spcAft>
                <a:spcPts val="0"/>
              </a:spcAft>
              <a:buClrTx/>
              <a:buSzTx/>
              <a:buFont typeface="Arial" charset="0"/>
              <a:buChar char="•"/>
              <a:tabLst/>
              <a:defRPr/>
            </a:pPr>
            <a:r>
              <a:rPr lang="en-US" sz="4000" dirty="0" smtClean="0"/>
              <a:t>Jet engines fail due to volcanic ash entering their internal structure. Based on the mechanisms that are at work inside them along with internal moving parts, the ash corrodes the metal alloys inside jet engines that mainly run on turbines. The oxygen accompanied reinforces corrosion due to oxidation effects and high temperature.</a:t>
            </a:r>
          </a:p>
          <a:p>
            <a:pPr marL="533400" marR="0" lvl="0" indent="-533400" algn="l" defTabSz="4389438" eaLnBrk="1" fontAlgn="auto" latinLnBrk="0" hangingPunct="1">
              <a:lnSpc>
                <a:spcPct val="90000"/>
              </a:lnSpc>
              <a:spcBef>
                <a:spcPct val="50000"/>
              </a:spcBef>
              <a:spcAft>
                <a:spcPts val="0"/>
              </a:spcAft>
              <a:buClrTx/>
              <a:buSzTx/>
              <a:buFont typeface="Arial" charset="0"/>
              <a:buChar char="•"/>
              <a:tabLst/>
              <a:defRPr/>
            </a:pPr>
            <a:r>
              <a:rPr lang="en-US" sz="4000" dirty="0" smtClean="0"/>
              <a:t>Pulsejet engines lack internal moving parts, consisting of only an air intake, reed valve, a combustion chamber and exhaust outlet which should not alter the interior of the engine due to only compression and combustion occurring.</a:t>
            </a:r>
          </a:p>
        </p:txBody>
      </p:sp>
      <p:pic>
        <p:nvPicPr>
          <p:cNvPr id="30" name="Picture 10" descr="MESA LABS logo"/>
          <p:cNvPicPr>
            <a:picLocks noChangeAspect="1" noChangeArrowheads="1"/>
          </p:cNvPicPr>
          <p:nvPr/>
        </p:nvPicPr>
        <p:blipFill>
          <a:blip r:embed="rId3">
            <a:extLst>
              <a:ext uri="{28A0092B-C50C-407E-A947-70E740481C1C}">
                <a14:useLocalDpi xmlns:a14="http://schemas.microsoft.com/office/drawing/2010/main" val="0"/>
              </a:ext>
            </a:extLst>
          </a:blip>
          <a:srcRect l="3874" t="8827" r="63963" b="10039"/>
          <a:stretch>
            <a:fillRect/>
          </a:stretch>
        </p:blipFill>
        <p:spPr bwMode="auto">
          <a:xfrm>
            <a:off x="2540000" y="2326648"/>
            <a:ext cx="2292460" cy="2702552"/>
          </a:xfrm>
          <a:prstGeom prst="rect">
            <a:avLst/>
          </a:prstGeom>
          <a:noFill/>
          <a:ln>
            <a:noFill/>
          </a:ln>
          <a:effectLst/>
          <a:extLst>
            <a:ext uri="{909E8E84-426E-40dd-AFC4-6F175D3DCCD1}">
              <a14:hiddenFill xmlns:a14="http://schemas.microsoft.com/office/drawing/2010/main" xmlns="">
                <a:solidFill>
                  <a:srgbClr val="FFFFFE"/>
                </a:solidFill>
              </a14:hiddenFill>
            </a:ext>
            <a:ext uri="{91240B29-F687-4f45-9708-019B960494DF}">
              <a14:hiddenLine xmlns:a14="http://schemas.microsoft.com/office/drawing/2010/main" xmlns="" w="9525" algn="in">
                <a:solidFill>
                  <a:srgbClr val="212120"/>
                </a:solidFill>
                <a:miter lim="800000"/>
                <a:headEnd/>
                <a:tailEnd/>
              </a14:hiddenLine>
            </a:ext>
            <a:ext uri="{AF507438-7753-43e0-B8FC-AC1667EBCBE1}">
              <a14:hiddenEffects xmlns:a14="http://schemas.microsoft.com/office/drawing/2010/main" xmlns="">
                <a:effectLst>
                  <a:outerShdw dist="35921" dir="2700000" algn="ctr" rotWithShape="0">
                    <a:srgbClr val="DCD6D4"/>
                  </a:outerShdw>
                </a:effectLst>
              </a14:hiddenEffects>
            </a:ext>
          </a:extLst>
        </p:spPr>
      </p:pic>
      <p:pic>
        <p:nvPicPr>
          <p:cNvPr id="5" name="Picture 4"/>
          <p:cNvPicPr>
            <a:picLocks noChangeAspect="1"/>
          </p:cNvPicPr>
          <p:nvPr/>
        </p:nvPicPr>
        <p:blipFill>
          <a:blip r:embed="rId4"/>
          <a:stretch>
            <a:fillRect/>
          </a:stretch>
        </p:blipFill>
        <p:spPr>
          <a:xfrm>
            <a:off x="2540000" y="27104974"/>
            <a:ext cx="6375400" cy="3984625"/>
          </a:xfrm>
          <a:prstGeom prst="rect">
            <a:avLst/>
          </a:prstGeom>
        </p:spPr>
      </p:pic>
      <p:pic>
        <p:nvPicPr>
          <p:cNvPr id="6" name="Picture 5"/>
          <p:cNvPicPr>
            <a:picLocks noChangeAspect="1"/>
          </p:cNvPicPr>
          <p:nvPr/>
        </p:nvPicPr>
        <p:blipFill>
          <a:blip r:embed="rId5"/>
          <a:stretch>
            <a:fillRect/>
          </a:stretch>
        </p:blipFill>
        <p:spPr>
          <a:xfrm>
            <a:off x="2540000" y="23469600"/>
            <a:ext cx="6375400" cy="3312823"/>
          </a:xfrm>
          <a:prstGeom prst="rect">
            <a:avLst/>
          </a:prstGeom>
        </p:spPr>
      </p:pic>
      <p:pic>
        <p:nvPicPr>
          <p:cNvPr id="3" name="Picture 2"/>
          <p:cNvPicPr>
            <a:picLocks noChangeAspect="1"/>
          </p:cNvPicPr>
          <p:nvPr/>
        </p:nvPicPr>
        <p:blipFill>
          <a:blip r:embed="rId6"/>
          <a:stretch>
            <a:fillRect/>
          </a:stretch>
        </p:blipFill>
        <p:spPr>
          <a:xfrm>
            <a:off x="12411184" y="24430069"/>
            <a:ext cx="8458091" cy="6727285"/>
          </a:xfrm>
          <a:prstGeom prst="rect">
            <a:avLst/>
          </a:prstGeom>
        </p:spPr>
      </p:pic>
      <p:sp>
        <p:nvSpPr>
          <p:cNvPr id="10" name="TextBox 9"/>
          <p:cNvSpPr txBox="1"/>
          <p:nvPr/>
        </p:nvSpPr>
        <p:spPr>
          <a:xfrm>
            <a:off x="23066663" y="14357428"/>
            <a:ext cx="8349673" cy="523220"/>
          </a:xfrm>
          <a:prstGeom prst="rect">
            <a:avLst/>
          </a:prstGeom>
          <a:noFill/>
        </p:spPr>
        <p:txBody>
          <a:bodyPr wrap="square" rtlCol="0">
            <a:spAutoFit/>
          </a:bodyPr>
          <a:lstStyle/>
          <a:p>
            <a:r>
              <a:rPr lang="en-US" sz="2800" dirty="0" smtClean="0"/>
              <a:t>Final schematic: Pulsejet engine specifications</a:t>
            </a:r>
            <a:endParaRPr lang="en-US" sz="2800"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10518" y="15263789"/>
            <a:ext cx="3538465" cy="2673428"/>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877871" y="15291703"/>
            <a:ext cx="3538465" cy="2673428"/>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10518" y="18171823"/>
            <a:ext cx="3538465" cy="2673428"/>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877871" y="18171823"/>
            <a:ext cx="3538465" cy="2673428"/>
          </a:xfrm>
          <a:prstGeom prst="rect">
            <a:avLst/>
          </a:prstGeom>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322275" y="21100724"/>
            <a:ext cx="3838446" cy="2900073"/>
          </a:xfrm>
          <a:prstGeom prst="rect">
            <a:avLst/>
          </a:prstGeom>
        </p:spPr>
      </p:pic>
      <p:sp>
        <p:nvSpPr>
          <p:cNvPr id="17" name="TextBox 16"/>
          <p:cNvSpPr txBox="1"/>
          <p:nvPr/>
        </p:nvSpPr>
        <p:spPr>
          <a:xfrm>
            <a:off x="22469584" y="24000797"/>
            <a:ext cx="9474091" cy="1384995"/>
          </a:xfrm>
          <a:prstGeom prst="rect">
            <a:avLst/>
          </a:prstGeom>
          <a:noFill/>
        </p:spPr>
        <p:txBody>
          <a:bodyPr wrap="square" rtlCol="0">
            <a:spAutoFit/>
          </a:bodyPr>
          <a:lstStyle/>
          <a:p>
            <a:r>
              <a:rPr lang="en-US" sz="2800" dirty="0" smtClean="0"/>
              <a:t>Components of pulsejet </a:t>
            </a:r>
            <a:r>
              <a:rPr lang="en-US" sz="2800" smtClean="0"/>
              <a:t>engine (from </a:t>
            </a:r>
            <a:r>
              <a:rPr lang="en-US" sz="2800" dirty="0" smtClean="0"/>
              <a:t>left </a:t>
            </a:r>
            <a:r>
              <a:rPr lang="en-US" sz="2800" smtClean="0"/>
              <a:t>to right): </a:t>
            </a:r>
            <a:r>
              <a:rPr lang="en-US" sz="2800" dirty="0" smtClean="0"/>
              <a:t>air intake and fuel nozzle, combustion chamber and exhaust pipe, reed valve and plate retainer, spark plug, valve head</a:t>
            </a:r>
            <a:endParaRPr lang="en-US" sz="2800" dirty="0"/>
          </a:p>
        </p:txBody>
      </p:sp>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151904" y="25807677"/>
            <a:ext cx="6179187" cy="4668581"/>
          </a:xfrm>
          <a:prstGeom prst="rect">
            <a:avLst/>
          </a:prstGeom>
        </p:spPr>
      </p:pic>
      <p:sp>
        <p:nvSpPr>
          <p:cNvPr id="19" name="TextBox 18"/>
          <p:cNvSpPr txBox="1"/>
          <p:nvPr/>
        </p:nvSpPr>
        <p:spPr>
          <a:xfrm>
            <a:off x="23066663" y="30488620"/>
            <a:ext cx="8349673" cy="523220"/>
          </a:xfrm>
          <a:prstGeom prst="rect">
            <a:avLst/>
          </a:prstGeom>
          <a:noFill/>
        </p:spPr>
        <p:txBody>
          <a:bodyPr wrap="square" rtlCol="0">
            <a:spAutoFit/>
          </a:bodyPr>
          <a:lstStyle/>
          <a:p>
            <a:r>
              <a:rPr lang="en-US" sz="2800" dirty="0" smtClean="0"/>
              <a:t>Pulsejet engine final assembly</a:t>
            </a:r>
          </a:p>
        </p:txBody>
      </p:sp>
      <p:pic>
        <p:nvPicPr>
          <p:cNvPr id="2" name="Picture 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071642" y="9298761"/>
            <a:ext cx="8132916" cy="3714012"/>
          </a:xfrm>
          <a:prstGeom prst="rect">
            <a:avLst/>
          </a:prstGeom>
        </p:spPr>
      </p:pic>
      <p:sp>
        <p:nvSpPr>
          <p:cNvPr id="8" name="TextBox 7"/>
          <p:cNvSpPr txBox="1"/>
          <p:nvPr/>
        </p:nvSpPr>
        <p:spPr>
          <a:xfrm>
            <a:off x="34035681" y="13012773"/>
            <a:ext cx="8168877" cy="1815882"/>
          </a:xfrm>
          <a:prstGeom prst="rect">
            <a:avLst/>
          </a:prstGeom>
          <a:noFill/>
        </p:spPr>
        <p:txBody>
          <a:bodyPr wrap="square" rtlCol="0">
            <a:spAutoFit/>
          </a:bodyPr>
          <a:lstStyle/>
          <a:p>
            <a:r>
              <a:rPr lang="en-US" sz="2800" dirty="0" smtClean="0"/>
              <a:t>In ignition stage the pulse jet was evaluated from measured temperatures of up to 500 ℃ from the combustion chamber. Below displays internal temperature distribution.</a:t>
            </a:r>
            <a:endParaRPr lang="en-US" sz="2800" dirty="0"/>
          </a:p>
        </p:txBody>
      </p:sp>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035680" y="14871463"/>
            <a:ext cx="8168877" cy="3671204"/>
          </a:xfrm>
          <a:prstGeom prst="rect">
            <a:avLst/>
          </a:prstGeom>
        </p:spPr>
      </p:pic>
      <p:pic>
        <p:nvPicPr>
          <p:cNvPr id="11" name="Picture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035680" y="18926157"/>
            <a:ext cx="8168877" cy="3473848"/>
          </a:xfrm>
          <a:prstGeom prst="rect">
            <a:avLst/>
          </a:prstGeom>
        </p:spPr>
      </p:pic>
      <p:sp>
        <p:nvSpPr>
          <p:cNvPr id="24" name="TextBox 23"/>
          <p:cNvSpPr txBox="1"/>
          <p:nvPr/>
        </p:nvSpPr>
        <p:spPr>
          <a:xfrm>
            <a:off x="34035680" y="22400005"/>
            <a:ext cx="8102920" cy="1815882"/>
          </a:xfrm>
          <a:prstGeom prst="rect">
            <a:avLst/>
          </a:prstGeom>
          <a:noFill/>
        </p:spPr>
        <p:txBody>
          <a:bodyPr wrap="square" rtlCol="0">
            <a:spAutoFit/>
          </a:bodyPr>
          <a:lstStyle/>
          <a:p>
            <a:r>
              <a:rPr lang="en-US" sz="2800" dirty="0" smtClean="0"/>
              <a:t>Heat flux distribution analysis from both external and internal components of pulse jet. Control data was collected to implement conduction and radiation measurements.</a:t>
            </a:r>
            <a:endParaRPr lang="en-US" sz="2800" dirty="0"/>
          </a:p>
        </p:txBody>
      </p:sp>
      <p:sp>
        <p:nvSpPr>
          <p:cNvPr id="26" name="TextBox 25"/>
          <p:cNvSpPr txBox="1"/>
          <p:nvPr/>
        </p:nvSpPr>
        <p:spPr>
          <a:xfrm>
            <a:off x="34035680" y="24507889"/>
            <a:ext cx="8168877" cy="1384995"/>
          </a:xfrm>
          <a:prstGeom prst="rect">
            <a:avLst/>
          </a:prstGeom>
          <a:noFill/>
        </p:spPr>
        <p:txBody>
          <a:bodyPr wrap="square" rtlCol="0">
            <a:spAutoFit/>
          </a:bodyPr>
          <a:lstStyle/>
          <a:p>
            <a:r>
              <a:rPr lang="en-US" sz="2800" dirty="0" smtClean="0"/>
              <a:t>Ongoing tasks include thrust velocity output measurements, metallic-oxidation analysis and resonance frequency monitoring.</a:t>
            </a:r>
            <a:endParaRPr lang="en-US" sz="2800" dirty="0"/>
          </a:p>
        </p:txBody>
      </p:sp>
      <p:pic>
        <p:nvPicPr>
          <p:cNvPr id="28" name="Picture 2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733253" y="7960671"/>
            <a:ext cx="8946752" cy="6325076"/>
          </a:xfrm>
          <a:prstGeom prst="rect">
            <a:avLst/>
          </a:prstGeom>
        </p:spPr>
      </p:pic>
      <p:pic>
        <p:nvPicPr>
          <p:cNvPr id="7" name="Picture 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774783" y="2686418"/>
            <a:ext cx="5363817" cy="2072892"/>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Custom 28">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4389438"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4389438"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1641</TotalTime>
  <Words>761</Words>
  <Application>Microsoft Macintosh PowerPoint</Application>
  <PresentationFormat>Custom</PresentationFormat>
  <Paragraphs>25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Symbol</vt:lpstr>
      <vt:lpstr>Times New Roman</vt:lpstr>
      <vt:lpstr>Arial</vt:lpstr>
      <vt:lpstr>Default Design</vt:lpstr>
      <vt:lpstr>PowerPoint Presentation</vt:lpstr>
    </vt:vector>
  </TitlesOfParts>
  <Company>MegaPrint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Horizontal Poster</dc:title>
  <dc:creator>Ethan Shulda;www.postersession.com</dc:creator>
  <cp:keywords>www.postersession.com</cp:keywords>
  <dc:description>©MegaPrint Inc. 2009-2015</dc:description>
  <cp:lastModifiedBy>Juan Hernandez</cp:lastModifiedBy>
  <cp:revision>80</cp:revision>
  <cp:lastPrinted>2011-03-08T18:07:35Z</cp:lastPrinted>
  <dcterms:created xsi:type="dcterms:W3CDTF">2008-12-04T00:20:37Z</dcterms:created>
  <dcterms:modified xsi:type="dcterms:W3CDTF">2016-02-29T19:12:35Z</dcterms:modified>
  <cp:category>Research Poster</cp:category>
</cp:coreProperties>
</file>